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70" r:id="rId4"/>
    <p:sldId id="258" r:id="rId5"/>
    <p:sldId id="269" r:id="rId6"/>
    <p:sldId id="259" r:id="rId7"/>
    <p:sldId id="271" r:id="rId8"/>
    <p:sldId id="260" r:id="rId9"/>
    <p:sldId id="261" r:id="rId10"/>
    <p:sldId id="262" r:id="rId11"/>
    <p:sldId id="263" r:id="rId12"/>
    <p:sldId id="266" r:id="rId13"/>
    <p:sldId id="264" r:id="rId14"/>
    <p:sldId id="267" r:id="rId15"/>
    <p:sldId id="272" r:id="rId16"/>
    <p:sldId id="268"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BB05A1"/>
    <a:srgbClr val="FFFF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9482F-0E2B-445D-BA72-12EE28E57DB6}" type="datetimeFigureOut">
              <a:rPr lang="es-CO" smtClean="0"/>
              <a:t>10/11/2013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F2C95-9778-4131-B33A-6A9B6BCE558E}" type="slidenum">
              <a:rPr lang="es-CO" smtClean="0"/>
              <a:t>‹Nº›</a:t>
            </a:fld>
            <a:endParaRPr lang="es-CO"/>
          </a:p>
        </p:txBody>
      </p:sp>
    </p:spTree>
    <p:extLst>
      <p:ext uri="{BB962C8B-B14F-4D97-AF65-F5344CB8AC3E}">
        <p14:creationId xmlns:p14="http://schemas.microsoft.com/office/powerpoint/2010/main" val="143954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http://www.youtube.com/watch?v=FzCi5ZZ6Y5M</a:t>
            </a:r>
            <a:endParaRPr lang="es-CO" dirty="0"/>
          </a:p>
        </p:txBody>
      </p:sp>
      <p:sp>
        <p:nvSpPr>
          <p:cNvPr id="4" name="3 Marcador de número de diapositiva"/>
          <p:cNvSpPr>
            <a:spLocks noGrp="1"/>
          </p:cNvSpPr>
          <p:nvPr>
            <p:ph type="sldNum" sz="quarter" idx="10"/>
          </p:nvPr>
        </p:nvSpPr>
        <p:spPr/>
        <p:txBody>
          <a:bodyPr/>
          <a:lstStyle/>
          <a:p>
            <a:fld id="{657F2C95-9778-4131-B33A-6A9B6BCE558E}" type="slidenum">
              <a:rPr lang="es-CO" smtClean="0"/>
              <a:t>13</a:t>
            </a:fld>
            <a:endParaRPr lang="es-CO"/>
          </a:p>
        </p:txBody>
      </p:sp>
    </p:spTree>
    <p:extLst>
      <p:ext uri="{BB962C8B-B14F-4D97-AF65-F5344CB8AC3E}">
        <p14:creationId xmlns:p14="http://schemas.microsoft.com/office/powerpoint/2010/main" val="343995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C228A0-AF9A-48F2-92DD-171881042EBB}" type="datetimeFigureOut">
              <a:rPr lang="es-CO" smtClean="0"/>
              <a:t>10/11/2013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E3DA042-3C8E-43E3-90CE-91861A791E81}" type="slidenum">
              <a:rPr lang="es-CO" smtClean="0"/>
              <a:t>‹Nº›</a:t>
            </a:fld>
            <a:endParaRPr lang="es-CO"/>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C228A0-AF9A-48F2-92DD-171881042EBB}" type="datetimeFigureOut">
              <a:rPr lang="es-CO" smtClean="0"/>
              <a:t>10/11/2013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C228A0-AF9A-48F2-92DD-171881042EBB}" type="datetimeFigureOut">
              <a:rPr lang="es-CO" smtClean="0"/>
              <a:t>10/11/2013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C228A0-AF9A-48F2-92DD-171881042EBB}" type="datetimeFigureOut">
              <a:rPr lang="es-CO" smtClean="0"/>
              <a:t>10/11/2013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E3DA042-3C8E-43E3-90CE-91861A791E81}"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AC228A0-AF9A-48F2-92DD-171881042EBB}" type="datetimeFigureOut">
              <a:rPr lang="es-CO" smtClean="0"/>
              <a:t>10/11/2013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C228A0-AF9A-48F2-92DD-171881042EBB}" type="datetimeFigureOut">
              <a:rPr lang="es-CO" smtClean="0"/>
              <a:t>10/11/2013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E3DA042-3C8E-43E3-90CE-91861A791E81}"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AC228A0-AF9A-48F2-92DD-171881042EBB}" type="datetimeFigureOut">
              <a:rPr lang="es-CO" smtClean="0"/>
              <a:t>10/11/2013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E3DA042-3C8E-43E3-90CE-91861A791E81}"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C228A0-AF9A-48F2-92DD-171881042EBB}" type="datetimeFigureOut">
              <a:rPr lang="es-CO" smtClean="0"/>
              <a:t>10/11/2013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228A0-AF9A-48F2-92DD-171881042EBB}" type="datetimeFigureOut">
              <a:rPr lang="es-CO" smtClean="0"/>
              <a:t>10/11/2013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C228A0-AF9A-48F2-92DD-171881042EBB}" type="datetimeFigureOut">
              <a:rPr lang="es-CO" smtClean="0"/>
              <a:t>10/11/2013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E3DA042-3C8E-43E3-90CE-91861A791E81}"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C228A0-AF9A-48F2-92DD-171881042EBB}" type="datetimeFigureOut">
              <a:rPr lang="es-CO" smtClean="0"/>
              <a:t>10/11/2013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E3DA042-3C8E-43E3-90CE-91861A791E81}" type="slidenum">
              <a:rPr lang="es-CO" smtClean="0"/>
              <a:t>‹Nº›</a:t>
            </a:fld>
            <a:endParaRPr lang="es-CO"/>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AC228A0-AF9A-48F2-92DD-171881042EBB}" type="datetimeFigureOut">
              <a:rPr lang="es-CO" smtClean="0"/>
              <a:t>10/11/2013</a:t>
            </a:fld>
            <a:endParaRPr lang="es-CO"/>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O"/>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3DA042-3C8E-43E3-90CE-91861A791E81}"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3.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79912" y="1412776"/>
            <a:ext cx="5087119" cy="3744416"/>
          </a:xfrm>
        </p:spPr>
        <p:txBody>
          <a:bodyPr/>
          <a:lstStyle/>
          <a:p>
            <a:pPr marL="182880" indent="0" algn="ctr">
              <a:buNone/>
            </a:pPr>
            <a:r>
              <a:rPr lang="es-CO" sz="6600" dirty="0" smtClean="0">
                <a:solidFill>
                  <a:srgbClr val="FF0000"/>
                </a:solidFill>
              </a:rPr>
              <a:t>MULTIMEDIA EDUCATIVA</a:t>
            </a:r>
            <a:endParaRPr lang="es-CO" sz="6600" dirty="0">
              <a:solidFill>
                <a:srgbClr val="FF000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48680"/>
            <a:ext cx="3312369" cy="6048672"/>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149080"/>
            <a:ext cx="3498726" cy="2448272"/>
          </a:xfrm>
          <a:prstGeom prst="rect">
            <a:avLst/>
          </a:prstGeom>
        </p:spPr>
      </p:pic>
    </p:spTree>
    <p:extLst>
      <p:ext uri="{BB962C8B-B14F-4D97-AF65-F5344CB8AC3E}">
        <p14:creationId xmlns:p14="http://schemas.microsoft.com/office/powerpoint/2010/main" val="488433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pPr marL="182880" indent="0" algn="ctr">
              <a:buNone/>
            </a:pPr>
            <a:r>
              <a:rPr lang="es-CO" dirty="0" smtClean="0">
                <a:solidFill>
                  <a:srgbClr val="7030A0"/>
                </a:solidFill>
              </a:rPr>
              <a:t>DEPARTAMENTOS DE COLOMBIA</a:t>
            </a:r>
            <a:endParaRPr lang="es-CO" dirty="0">
              <a:solidFill>
                <a:srgbClr val="7030A0"/>
              </a:solidFill>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80728"/>
            <a:ext cx="5256584" cy="1768599"/>
          </a:xfrm>
          <a:prstGeom prst="rect">
            <a:avLst/>
          </a:prstGeom>
        </p:spPr>
      </p:pic>
    </p:spTree>
    <p:extLst>
      <p:ext uri="{BB962C8B-B14F-4D97-AF65-F5344CB8AC3E}">
        <p14:creationId xmlns:p14="http://schemas.microsoft.com/office/powerpoint/2010/main" val="3753830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270221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7581" y="1556793"/>
            <a:ext cx="7175351" cy="1296144"/>
          </a:xfrm>
        </p:spPr>
        <p:txBody>
          <a:bodyPr/>
          <a:lstStyle/>
          <a:p>
            <a:pPr marL="182880" indent="0" algn="ctr">
              <a:buNone/>
            </a:pPr>
            <a:r>
              <a:rPr lang="es-CO" dirty="0" smtClean="0">
                <a:solidFill>
                  <a:schemeClr val="accent1">
                    <a:lumMod val="75000"/>
                  </a:schemeClr>
                </a:solidFill>
              </a:rPr>
              <a:t> LOS PLANETAS</a:t>
            </a:r>
            <a:endParaRPr lang="es-CO" dirty="0">
              <a:solidFill>
                <a:schemeClr val="accent1">
                  <a:lumMod val="75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36912"/>
            <a:ext cx="3240360" cy="422108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4005064"/>
            <a:ext cx="4680520" cy="2178287"/>
          </a:xfrm>
          <a:prstGeom prst="rect">
            <a:avLst/>
          </a:prstGeom>
        </p:spPr>
      </p:pic>
    </p:spTree>
    <p:extLst>
      <p:ext uri="{BB962C8B-B14F-4D97-AF65-F5344CB8AC3E}">
        <p14:creationId xmlns:p14="http://schemas.microsoft.com/office/powerpoint/2010/main" val="261851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476672"/>
            <a:ext cx="8496944" cy="2585323"/>
          </a:xfrm>
          <a:prstGeom prst="rect">
            <a:avLst/>
          </a:prstGeom>
          <a:noFill/>
        </p:spPr>
        <p:txBody>
          <a:bodyPr wrap="square" rtlCol="0">
            <a:spAutoFit/>
          </a:bodyPr>
          <a:lstStyle/>
          <a:p>
            <a:r>
              <a:rPr lang="es-CO" dirty="0" smtClean="0"/>
              <a:t>Los planetas giran alrededor del Sol. No tienen luz propia, sino que reflejan la luz solar.</a:t>
            </a:r>
          </a:p>
          <a:p>
            <a:r>
              <a:rPr lang="es-CO" dirty="0" smtClean="0"/>
              <a:t>Los planetas tienen diversos movimientos. Los más importantes son dos: el de rotación y el de translación. Por el de rotación, giran sobre sí mismos alrededor del eje. Esto determina la duración del día del planeta. Por el de translación, los planetas describen órbitas alrededor del Sol. Cada órbita es el año del planeta. Cada planeta tarda un tiempo diferente para completarla. Cuanto más lejos, más tiempo. Giran casi en el mismo plano, excepto Plutón, que tiene la órbita más inclinada, excéntrica y alargada.</a:t>
            </a:r>
            <a:endParaRPr lang="es-CO"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284983"/>
            <a:ext cx="8496944" cy="3373651"/>
          </a:xfrm>
          <a:prstGeom prst="rect">
            <a:avLst/>
          </a:prstGeom>
        </p:spPr>
      </p:pic>
    </p:spTree>
    <p:extLst>
      <p:ext uri="{BB962C8B-B14F-4D97-AF65-F5344CB8AC3E}">
        <p14:creationId xmlns:p14="http://schemas.microsoft.com/office/powerpoint/2010/main" val="3200010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8496944" cy="400110"/>
          </a:xfrm>
          <a:prstGeom prst="rect">
            <a:avLst/>
          </a:prstGeom>
          <a:noFill/>
        </p:spPr>
        <p:txBody>
          <a:bodyPr wrap="square" rtlCol="0">
            <a:spAutoFit/>
          </a:bodyPr>
          <a:lstStyle/>
          <a:p>
            <a:endParaRPr lang="es-CO" sz="1000" dirty="0" smtClean="0"/>
          </a:p>
          <a:p>
            <a:endParaRPr lang="es-CO" sz="1000" dirty="0"/>
          </a:p>
        </p:txBody>
      </p:sp>
      <p:sp>
        <p:nvSpPr>
          <p:cNvPr id="3" name="2 CuadroTexto"/>
          <p:cNvSpPr txBox="1"/>
          <p:nvPr/>
        </p:nvSpPr>
        <p:spPr>
          <a:xfrm>
            <a:off x="323528" y="332655"/>
            <a:ext cx="8496944" cy="3139321"/>
          </a:xfrm>
          <a:prstGeom prst="rect">
            <a:avLst/>
          </a:prstGeom>
          <a:noFill/>
        </p:spPr>
        <p:txBody>
          <a:bodyPr wrap="square" rtlCol="0">
            <a:spAutoFit/>
          </a:bodyPr>
          <a:lstStyle/>
          <a:p>
            <a:r>
              <a:rPr lang="es-CO" dirty="0" smtClean="0"/>
              <a:t>Los planetas se formaron hace unos 4.650 millones de años, al mismo tiempo que el Sol.</a:t>
            </a:r>
          </a:p>
          <a:p>
            <a:endParaRPr lang="es-CO" dirty="0" smtClean="0"/>
          </a:p>
          <a:p>
            <a:r>
              <a:rPr lang="es-CO" dirty="0" smtClean="0"/>
              <a:t>En general, los materiales ligeros que no se quedaron en el Sol se alejaron más que los pesados. En la nube de gas y polvo original, que giraba en espirales, había zonas más densas, proyectos de lo que más tarde formarían los planetas.</a:t>
            </a:r>
          </a:p>
          <a:p>
            <a:endParaRPr lang="es-CO" dirty="0" smtClean="0"/>
          </a:p>
          <a:p>
            <a:r>
              <a:rPr lang="es-CO" dirty="0" smtClean="0"/>
              <a:t>La gravedad y las colisiones llevaron más materia a estas zonas y el movimiento rotatorio las redondeó. Después, los materiales y las fuerzas de cada planeta se fueron reajustando, y todavía lo hacen. Los planetas y todo el Sistema Solar continúan cambiando de aspecto. Sin prisa, pero sin pausa.</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30" y="4005064"/>
            <a:ext cx="3425405" cy="2304256"/>
          </a:xfrm>
          <a:prstGeom prst="rect">
            <a:avLst/>
          </a:prstGeom>
        </p:spPr>
      </p:pic>
    </p:spTree>
    <p:extLst>
      <p:ext uri="{BB962C8B-B14F-4D97-AF65-F5344CB8AC3E}">
        <p14:creationId xmlns:p14="http://schemas.microsoft.com/office/powerpoint/2010/main" val="294555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83367"/>
            <a:ext cx="8280920" cy="1938992"/>
          </a:xfrm>
          <a:prstGeom prst="rect">
            <a:avLst/>
          </a:prstGeom>
          <a:noFill/>
        </p:spPr>
        <p:txBody>
          <a:bodyPr wrap="square" rtlCol="0">
            <a:spAutoFit/>
          </a:bodyPr>
          <a:lstStyle/>
          <a:p>
            <a:pPr algn="ctr"/>
            <a:r>
              <a:rPr lang="es-CO" sz="6000" dirty="0" smtClean="0">
                <a:solidFill>
                  <a:schemeClr val="accent4">
                    <a:lumMod val="50000"/>
                  </a:schemeClr>
                </a:solidFill>
              </a:rPr>
              <a:t>LA HISTORIA DEL COMPUTADOR</a:t>
            </a:r>
            <a:endParaRPr lang="es-CO" sz="6000" dirty="0">
              <a:solidFill>
                <a:schemeClr val="accent4">
                  <a:lumMod val="50000"/>
                </a:schemeClr>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34934"/>
            <a:ext cx="6552728" cy="3602377"/>
          </a:xfrm>
          <a:prstGeom prst="rect">
            <a:avLst/>
          </a:prstGeom>
        </p:spPr>
      </p:pic>
    </p:spTree>
    <p:extLst>
      <p:ext uri="{BB962C8B-B14F-4D97-AF65-F5344CB8AC3E}">
        <p14:creationId xmlns:p14="http://schemas.microsoft.com/office/powerpoint/2010/main" val="332023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88640"/>
            <a:ext cx="7920880" cy="6524863"/>
          </a:xfrm>
          <a:prstGeom prst="rect">
            <a:avLst/>
          </a:prstGeom>
          <a:solidFill>
            <a:srgbClr val="FFFF00"/>
          </a:solidFill>
        </p:spPr>
        <p:txBody>
          <a:bodyPr wrap="square" rtlCol="0">
            <a:spAutoFit/>
          </a:bodyPr>
          <a:lstStyle/>
          <a:p>
            <a:pPr algn="ctr"/>
            <a:r>
              <a:rPr lang="es-CO" sz="2000" dirty="0" smtClean="0"/>
              <a:t>La computadora es un invento joven de no más de un siglo. Sin embargo es el resultado de múltiples creaciones e ideas de diversas personas a lo largo de varios años: por un lado, el ábaco que fue uno de los primeros dispositivos mecánicos para contar; por otro lado, la Pascalina, inventada por Blaise Pascal y después perfeccionada por Gottfried Wilhelm von Leibniz, permitía realizar cálculos de manera mecánica por medio de engranajes, y también, la tarjeta perforada asumió un papel importante en la computación.</a:t>
            </a:r>
          </a:p>
          <a:p>
            <a:pPr algn="ctr"/>
            <a:endParaRPr lang="es-CO" sz="2000" dirty="0"/>
          </a:p>
          <a:p>
            <a:pPr algn="ctr"/>
            <a:endParaRPr lang="es-CO" sz="2000" dirty="0" smtClean="0">
              <a:solidFill>
                <a:schemeClr val="accent6"/>
              </a:solidFill>
            </a:endParaRPr>
          </a:p>
          <a:p>
            <a:pPr algn="ctr"/>
            <a:endParaRPr lang="es-CO" dirty="0">
              <a:solidFill>
                <a:schemeClr val="accent6"/>
              </a:solidFill>
            </a:endParaRPr>
          </a:p>
          <a:p>
            <a:pPr algn="ctr"/>
            <a:endParaRPr lang="es-CO" dirty="0" smtClean="0">
              <a:solidFill>
                <a:schemeClr val="accent6"/>
              </a:solidFill>
            </a:endParaRPr>
          </a:p>
          <a:p>
            <a:pPr algn="ctr"/>
            <a:endParaRPr lang="es-CO" dirty="0">
              <a:solidFill>
                <a:schemeClr val="accent6"/>
              </a:solidFill>
            </a:endParaRPr>
          </a:p>
          <a:p>
            <a:pPr algn="ctr"/>
            <a:endParaRPr lang="es-CO" dirty="0" smtClean="0">
              <a:solidFill>
                <a:schemeClr val="accent6"/>
              </a:solidFill>
            </a:endParaRPr>
          </a:p>
          <a:p>
            <a:pPr algn="ctr"/>
            <a:endParaRPr lang="es-CO" dirty="0">
              <a:solidFill>
                <a:schemeClr val="accent6"/>
              </a:solidFill>
            </a:endParaRPr>
          </a:p>
          <a:p>
            <a:pPr algn="ctr"/>
            <a:endParaRPr lang="es-CO" dirty="0" smtClean="0">
              <a:solidFill>
                <a:schemeClr val="accent6"/>
              </a:solidFill>
            </a:endParaRPr>
          </a:p>
          <a:p>
            <a:pPr algn="ctr"/>
            <a:endParaRPr lang="es-CO" dirty="0">
              <a:solidFill>
                <a:schemeClr val="accent6"/>
              </a:solidFill>
            </a:endParaRPr>
          </a:p>
          <a:p>
            <a:pPr algn="ctr"/>
            <a:endParaRPr lang="es-CO" dirty="0" smtClean="0">
              <a:solidFill>
                <a:schemeClr val="accent6"/>
              </a:solidFill>
            </a:endParaRPr>
          </a:p>
          <a:p>
            <a:pPr algn="ctr"/>
            <a:endParaRPr lang="es-CO" dirty="0">
              <a:solidFill>
                <a:schemeClr val="accent6"/>
              </a:solidFill>
            </a:endParaRPr>
          </a:p>
          <a:p>
            <a:pPr algn="ctr"/>
            <a:endParaRPr lang="es-CO" dirty="0" smtClean="0">
              <a:solidFill>
                <a:schemeClr val="accent6"/>
              </a:solidFill>
            </a:endParaRPr>
          </a:p>
          <a:p>
            <a:pPr algn="ctr"/>
            <a:endParaRPr lang="es-CO" dirty="0">
              <a:solidFill>
                <a:schemeClr val="accent6"/>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87" y="3861048"/>
            <a:ext cx="4314775" cy="2442567"/>
          </a:xfrm>
          <a:prstGeom prst="rect">
            <a:avLst/>
          </a:prstGeom>
        </p:spPr>
      </p:pic>
    </p:spTree>
    <p:extLst>
      <p:ext uri="{BB962C8B-B14F-4D97-AF65-F5344CB8AC3E}">
        <p14:creationId xmlns:p14="http://schemas.microsoft.com/office/powerpoint/2010/main" val="20773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476672"/>
            <a:ext cx="8496944" cy="8217634"/>
          </a:xfrm>
          <a:prstGeom prst="rect">
            <a:avLst/>
          </a:prstGeom>
          <a:noFill/>
        </p:spPr>
        <p:txBody>
          <a:bodyPr wrap="square" rtlCol="0">
            <a:spAutoFit/>
          </a:bodyPr>
          <a:lstStyle/>
          <a:p>
            <a:r>
              <a:rPr lang="es-CO" sz="2000" dirty="0" smtClean="0"/>
              <a:t>En 1882 Charles Babbage inventa una “máquina diferencial”, que realiza cálculos de tablas simples. Diez años más tarde diseña la “máquina analítica”, que no fue construida hasta 1989. Esta máquina poseía elementos que influyeron en las subsiguientes computadoras: flujo de entrada, memoria, procesador e impresora de datos. Por esto, Babbage es considerado el "Padre de las Computadoras Modernas".</a:t>
            </a:r>
          </a:p>
          <a:p>
            <a:endParaRPr lang="es-CO" dirty="0"/>
          </a:p>
          <a:p>
            <a:endParaRPr lang="es-CO" dirty="0" smtClean="0"/>
          </a:p>
          <a:p>
            <a:endParaRPr lang="es-CO" dirty="0"/>
          </a:p>
          <a:p>
            <a:endParaRPr lang="es-CO" dirty="0" smtClean="0"/>
          </a:p>
          <a:p>
            <a:endParaRPr lang="es-CO" dirty="0"/>
          </a:p>
          <a:p>
            <a:endParaRPr lang="es-CO" dirty="0" smtClean="0"/>
          </a:p>
          <a:p>
            <a:endParaRPr lang="es-CO" dirty="0" smtClean="0"/>
          </a:p>
          <a:p>
            <a:endParaRPr lang="es-CO" dirty="0" smtClean="0"/>
          </a:p>
          <a:p>
            <a:endParaRPr lang="es-CO" dirty="0"/>
          </a:p>
          <a:p>
            <a:r>
              <a:rPr lang="es-CO" sz="2400" dirty="0" smtClean="0"/>
              <a:t>A partir de la mitad del siglo XX el desarrollo de la computadora es mayor y más rápido. Este desarrollo se suele dividir en generación.</a:t>
            </a:r>
          </a:p>
          <a:p>
            <a:endParaRPr lang="es-CO" sz="2400" dirty="0"/>
          </a:p>
          <a:p>
            <a:endParaRPr lang="es-CO" sz="2400"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545079"/>
            <a:ext cx="4048125" cy="1919089"/>
          </a:xfrm>
          <a:prstGeom prst="rect">
            <a:avLst/>
          </a:prstGeom>
        </p:spPr>
      </p:pic>
    </p:spTree>
    <p:extLst>
      <p:ext uri="{BB962C8B-B14F-4D97-AF65-F5344CB8AC3E}">
        <p14:creationId xmlns:p14="http://schemas.microsoft.com/office/powerpoint/2010/main" val="352130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buNone/>
            </a:pPr>
            <a:r>
              <a:rPr lang="es-CO" sz="6000" dirty="0" smtClean="0">
                <a:solidFill>
                  <a:srgbClr val="7030A0"/>
                </a:solidFill>
              </a:rPr>
              <a:t>COLORES </a:t>
            </a:r>
            <a:r>
              <a:rPr lang="es-CO" sz="6000" dirty="0" smtClean="0">
                <a:solidFill>
                  <a:srgbClr val="FFFF00"/>
                </a:solidFill>
              </a:rPr>
              <a:t>EN </a:t>
            </a:r>
            <a:r>
              <a:rPr lang="es-CO" sz="6000" dirty="0" smtClean="0">
                <a:solidFill>
                  <a:schemeClr val="accent3">
                    <a:lumMod val="75000"/>
                  </a:schemeClr>
                </a:solidFill>
              </a:rPr>
              <a:t/>
            </a:r>
            <a:br>
              <a:rPr lang="es-CO" sz="6000" dirty="0" smtClean="0">
                <a:solidFill>
                  <a:schemeClr val="accent3">
                    <a:lumMod val="75000"/>
                  </a:schemeClr>
                </a:solidFill>
              </a:rPr>
            </a:br>
            <a:r>
              <a:rPr lang="es-CO" sz="6000" dirty="0" smtClean="0">
                <a:solidFill>
                  <a:schemeClr val="accent3">
                    <a:lumMod val="75000"/>
                  </a:schemeClr>
                </a:solidFill>
              </a:rPr>
              <a:t>INGLES</a:t>
            </a:r>
            <a:endParaRPr lang="es-CO" sz="6000" dirty="0">
              <a:solidFill>
                <a:srgbClr val="7030A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9473">
            <a:off x="678554" y="790958"/>
            <a:ext cx="2123457" cy="15240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6213">
            <a:off x="1304020" y="2384856"/>
            <a:ext cx="1197739" cy="2463094"/>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7355">
            <a:off x="2588630" y="4502703"/>
            <a:ext cx="1983703" cy="161925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161" y="993305"/>
            <a:ext cx="2219325" cy="1533525"/>
          </a:xfrm>
          <a:prstGeom prst="rect">
            <a:avLst/>
          </a:prstGeom>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2983">
            <a:off x="5701978" y="793311"/>
            <a:ext cx="1895672" cy="1438275"/>
          </a:xfrm>
          <a:prstGeom prst="rect">
            <a:avLst/>
          </a:prstGeom>
        </p:spPr>
      </p:pic>
    </p:spTree>
    <p:extLst>
      <p:ext uri="{BB962C8B-B14F-4D97-AF65-F5344CB8AC3E}">
        <p14:creationId xmlns:p14="http://schemas.microsoft.com/office/powerpoint/2010/main" val="2661958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0688"/>
            <a:ext cx="7848872" cy="5616623"/>
          </a:xfrm>
          <a:prstGeom prst="rect">
            <a:avLst/>
          </a:prstGeom>
        </p:spPr>
      </p:pic>
    </p:spTree>
    <p:extLst>
      <p:ext uri="{BB962C8B-B14F-4D97-AF65-F5344CB8AC3E}">
        <p14:creationId xmlns:p14="http://schemas.microsoft.com/office/powerpoint/2010/main" val="380354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5577" y="404664"/>
            <a:ext cx="7550224" cy="5976664"/>
          </a:xfrm>
          <a:solidFill>
            <a:schemeClr val="accent4">
              <a:lumMod val="75000"/>
            </a:schemeClr>
          </a:solidFill>
        </p:spPr>
        <p:txBody>
          <a:bodyPr>
            <a:normAutofit fontScale="90000"/>
          </a:bodyPr>
          <a:lstStyle/>
          <a:p>
            <a:pPr algn="l"/>
            <a:r>
              <a:rPr lang="es-CO"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CONTENIDOS</a:t>
            </a:r>
            <a:r>
              <a:rPr lang="es-CO"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CO"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CO" sz="28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La </a:t>
            </a: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suma</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Las tablas de multiplicar</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La </a:t>
            </a:r>
            <a:r>
              <a:rPr lang="es-CO" sz="28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célula</a:t>
            </a: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Los departamentos de Colombia</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Los planetas</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La Historia del computador</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Los colores en ingles</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Los </a:t>
            </a:r>
            <a:r>
              <a:rPr lang="es-CO" sz="28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números </a:t>
            </a: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en ingles</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Los valores</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Ortografía</a:t>
            </a: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es-CO"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s-CO"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CO"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s-CO" sz="280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852937"/>
            <a:ext cx="1695450" cy="3233538"/>
          </a:xfrm>
          <a:prstGeom prst="rect">
            <a:avLst/>
          </a:prstGeom>
        </p:spPr>
      </p:pic>
    </p:spTree>
    <p:extLst>
      <p:ext uri="{BB962C8B-B14F-4D97-AF65-F5344CB8AC3E}">
        <p14:creationId xmlns:p14="http://schemas.microsoft.com/office/powerpoint/2010/main" val="1366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buNone/>
            </a:pPr>
            <a:r>
              <a:rPr lang="es-CO" dirty="0" smtClean="0">
                <a:solidFill>
                  <a:schemeClr val="accent6"/>
                </a:solidFill>
              </a:rPr>
              <a:t>NUMEROS </a:t>
            </a:r>
            <a:r>
              <a:rPr lang="es-CO" dirty="0" smtClean="0">
                <a:solidFill>
                  <a:srgbClr val="BB05A1"/>
                </a:solidFill>
              </a:rPr>
              <a:t>EN </a:t>
            </a:r>
            <a:r>
              <a:rPr lang="es-CO" dirty="0" smtClean="0">
                <a:solidFill>
                  <a:srgbClr val="00B0F0"/>
                </a:solidFill>
              </a:rPr>
              <a:t>INGLES</a:t>
            </a:r>
            <a:endParaRPr lang="es-CO" dirty="0">
              <a:solidFill>
                <a:schemeClr val="accent6"/>
              </a:solidFill>
            </a:endParaRPr>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t="4560" b="4560"/>
          <a:stretch>
            <a:fillRect/>
          </a:stretch>
        </p:blipFill>
        <p:spPr/>
      </p:pic>
    </p:spTree>
    <p:extLst>
      <p:ext uri="{BB962C8B-B14F-4D97-AF65-F5344CB8AC3E}">
        <p14:creationId xmlns:p14="http://schemas.microsoft.com/office/powerpoint/2010/main" val="2576166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275" y="500062"/>
            <a:ext cx="4743450" cy="5857875"/>
          </a:xfrm>
          <a:prstGeom prst="rect">
            <a:avLst/>
          </a:prstGeom>
        </p:spPr>
      </p:pic>
    </p:spTree>
    <p:extLst>
      <p:ext uri="{BB962C8B-B14F-4D97-AF65-F5344CB8AC3E}">
        <p14:creationId xmlns:p14="http://schemas.microsoft.com/office/powerpoint/2010/main" val="412918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7581" y="1052735"/>
            <a:ext cx="7175351" cy="1296145"/>
          </a:xfrm>
        </p:spPr>
        <p:txBody>
          <a:bodyPr/>
          <a:lstStyle/>
          <a:p>
            <a:pPr marL="182880" indent="0" algn="ctr">
              <a:buNone/>
            </a:pPr>
            <a:r>
              <a:rPr lang="es-CO" dirty="0" smtClean="0">
                <a:solidFill>
                  <a:schemeClr val="bg2">
                    <a:lumMod val="50000"/>
                  </a:schemeClr>
                </a:solidFill>
              </a:rPr>
              <a:t>LOS VALORES</a:t>
            </a:r>
            <a:endParaRPr lang="es-CO" dirty="0">
              <a:solidFill>
                <a:schemeClr val="bg2">
                  <a:lumMod val="5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420888"/>
            <a:ext cx="6552728" cy="3044924"/>
          </a:xfrm>
          <a:prstGeom prst="rect">
            <a:avLst/>
          </a:prstGeom>
        </p:spPr>
      </p:pic>
    </p:spTree>
    <p:extLst>
      <p:ext uri="{BB962C8B-B14F-4D97-AF65-F5344CB8AC3E}">
        <p14:creationId xmlns:p14="http://schemas.microsoft.com/office/powerpoint/2010/main" val="1053367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48680"/>
            <a:ext cx="8568952" cy="6093976"/>
          </a:xfrm>
          <a:prstGeom prst="rect">
            <a:avLst/>
          </a:prstGeom>
          <a:solidFill>
            <a:schemeClr val="bg2">
              <a:lumMod val="75000"/>
            </a:schemeClr>
          </a:solidFill>
        </p:spPr>
        <p:txBody>
          <a:bodyPr wrap="square" rtlCol="0">
            <a:spAutoFit/>
          </a:bodyPr>
          <a:lstStyle/>
          <a:p>
            <a:r>
              <a:rPr lang="es-CO" sz="2400" dirty="0" smtClean="0">
                <a:solidFill>
                  <a:srgbClr val="FFFF00"/>
                </a:solidFill>
              </a:rPr>
              <a:t>Amistad:</a:t>
            </a:r>
            <a:r>
              <a:rPr lang="es-CO" dirty="0" smtClean="0">
                <a:solidFill>
                  <a:srgbClr val="FFFF00"/>
                </a:solidFill>
              </a:rPr>
              <a:t> </a:t>
            </a:r>
            <a:r>
              <a:rPr lang="es-CO" dirty="0" smtClean="0"/>
              <a:t>El amor y la Amistad son los primeros valores que identifica el niño en el hogar. La ternura, el buen trato, la comprensión y el respeto son soportes de la Amistad.</a:t>
            </a:r>
          </a:p>
          <a:p>
            <a:endParaRPr lang="es-CO" dirty="0"/>
          </a:p>
          <a:p>
            <a:endParaRPr lang="es-CO" dirty="0" smtClean="0"/>
          </a:p>
          <a:p>
            <a:endParaRPr lang="es-CO" dirty="0" smtClean="0"/>
          </a:p>
          <a:p>
            <a:endParaRPr lang="es-CO" dirty="0"/>
          </a:p>
          <a:p>
            <a:endParaRPr lang="es-CO" dirty="0"/>
          </a:p>
          <a:p>
            <a:endParaRPr lang="es-CO" dirty="0" smtClean="0"/>
          </a:p>
          <a:p>
            <a:r>
              <a:rPr lang="es-CO" sz="2400" dirty="0" smtClean="0">
                <a:solidFill>
                  <a:srgbClr val="FF0000"/>
                </a:solidFill>
              </a:rPr>
              <a:t>Amor:</a:t>
            </a:r>
            <a:r>
              <a:rPr lang="es-CO" dirty="0" smtClean="0"/>
              <a:t> El Amor es la condición básica de la felicidad y la realización del individuo. El Amor es el pilar de la convivencia humana, amor es sentimiento, solidaridad, tolerancia, perdón, servicial.</a:t>
            </a:r>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smtClean="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340768"/>
            <a:ext cx="2880320" cy="144016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221088"/>
            <a:ext cx="3096344" cy="1847850"/>
          </a:xfrm>
          <a:prstGeom prst="rect">
            <a:avLst/>
          </a:prstGeom>
        </p:spPr>
      </p:pic>
    </p:spTree>
    <p:extLst>
      <p:ext uri="{BB962C8B-B14F-4D97-AF65-F5344CB8AC3E}">
        <p14:creationId xmlns:p14="http://schemas.microsoft.com/office/powerpoint/2010/main" val="60856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8640960" cy="6370975"/>
          </a:xfrm>
          <a:prstGeom prst="rect">
            <a:avLst/>
          </a:prstGeom>
          <a:solidFill>
            <a:schemeClr val="accent2">
              <a:lumMod val="60000"/>
              <a:lumOff val="40000"/>
            </a:schemeClr>
          </a:solidFill>
        </p:spPr>
        <p:txBody>
          <a:bodyPr wrap="square" rtlCol="0">
            <a:spAutoFit/>
          </a:bodyPr>
          <a:lstStyle/>
          <a:p>
            <a:r>
              <a:rPr lang="es-CO" sz="2400" dirty="0" smtClean="0">
                <a:solidFill>
                  <a:srgbClr val="92D050"/>
                </a:solidFill>
              </a:rPr>
              <a:t>Autonomía:</a:t>
            </a:r>
            <a:r>
              <a:rPr lang="es-CO" dirty="0" smtClean="0"/>
              <a:t> Capacidad individual de tomar decisiones.</a:t>
            </a:r>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r>
              <a:rPr lang="es-CO" sz="2400" dirty="0" smtClean="0">
                <a:solidFill>
                  <a:srgbClr val="7030A0"/>
                </a:solidFill>
              </a:rPr>
              <a:t>Caridad: </a:t>
            </a:r>
            <a:r>
              <a:rPr lang="es-CO" dirty="0" smtClean="0"/>
              <a:t>Esta virtud teologal, es la síntesis del amor. Podemos decir lo que queremos, pero si lo decimos con Caridad se afianza la Amistad y se gana respeto.</a:t>
            </a:r>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08720"/>
            <a:ext cx="3312368" cy="1656184"/>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005064"/>
            <a:ext cx="3528392" cy="2160240"/>
          </a:xfrm>
          <a:prstGeom prst="rect">
            <a:avLst/>
          </a:prstGeom>
        </p:spPr>
      </p:pic>
    </p:spTree>
    <p:extLst>
      <p:ext uri="{BB962C8B-B14F-4D97-AF65-F5344CB8AC3E}">
        <p14:creationId xmlns:p14="http://schemas.microsoft.com/office/powerpoint/2010/main" val="356541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8640960" cy="6093976"/>
          </a:xfrm>
          <a:prstGeom prst="rect">
            <a:avLst/>
          </a:prstGeom>
          <a:solidFill>
            <a:srgbClr val="CC99FF"/>
          </a:solidFill>
        </p:spPr>
        <p:txBody>
          <a:bodyPr wrap="square" rtlCol="0">
            <a:spAutoFit/>
          </a:bodyPr>
          <a:lstStyle/>
          <a:p>
            <a:r>
              <a:rPr lang="es-CO" sz="2400" dirty="0" smtClean="0">
                <a:solidFill>
                  <a:srgbClr val="FFFF00"/>
                </a:solidFill>
              </a:rPr>
              <a:t>Civismo: </a:t>
            </a:r>
            <a:r>
              <a:rPr lang="es-CO" dirty="0" smtClean="0"/>
              <a:t>Debemos Fomentar el espíritu de convivencia comunitaria, observando el respeto de las normas de civismo elementales en los eventos culturales, actividades comunitarias, artísticas, deportivas.</a:t>
            </a:r>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r>
              <a:rPr lang="es-CO" sz="2400" dirty="0" smtClean="0">
                <a:solidFill>
                  <a:schemeClr val="accent4">
                    <a:lumMod val="60000"/>
                    <a:lumOff val="40000"/>
                  </a:schemeClr>
                </a:solidFill>
              </a:rPr>
              <a:t>Compañerismo: </a:t>
            </a:r>
            <a:r>
              <a:rPr lang="es-CO" dirty="0" smtClean="0"/>
              <a:t>Mantenerse unido, apoyar a las personas que comparten con nosotros nuestra vida laboral, escolar social.</a:t>
            </a:r>
          </a:p>
          <a:p>
            <a:endParaRPr lang="es-CO" dirty="0" smtClean="0"/>
          </a:p>
          <a:p>
            <a:endParaRPr lang="es-CO" dirty="0"/>
          </a:p>
          <a:p>
            <a:endParaRPr lang="es-CO" dirty="0" smtClean="0"/>
          </a:p>
          <a:p>
            <a:endParaRPr lang="es-CO" dirty="0"/>
          </a:p>
          <a:p>
            <a:endParaRPr lang="es-CO" dirty="0" smtClean="0"/>
          </a:p>
          <a:p>
            <a:endParaRPr lang="es-CO" dirty="0" smtClean="0"/>
          </a:p>
          <a:p>
            <a:endParaRPr lang="es-CO" dirty="0"/>
          </a:p>
          <a:p>
            <a:endParaRPr lang="es-CO"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25781"/>
            <a:ext cx="3744416" cy="1676400"/>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3" y="4261835"/>
            <a:ext cx="3672408" cy="1975478"/>
          </a:xfrm>
          <a:prstGeom prst="rect">
            <a:avLst/>
          </a:prstGeom>
        </p:spPr>
      </p:pic>
    </p:spTree>
    <p:extLst>
      <p:ext uri="{BB962C8B-B14F-4D97-AF65-F5344CB8AC3E}">
        <p14:creationId xmlns:p14="http://schemas.microsoft.com/office/powerpoint/2010/main" val="736858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7581" y="4941168"/>
            <a:ext cx="7175351" cy="1152128"/>
          </a:xfrm>
        </p:spPr>
        <p:txBody>
          <a:bodyPr/>
          <a:lstStyle/>
          <a:p>
            <a:pPr marL="182880" indent="0" algn="ctr">
              <a:buNone/>
            </a:pPr>
            <a:r>
              <a:rPr lang="es-CO" dirty="0" smtClean="0">
                <a:solidFill>
                  <a:srgbClr val="FF0000"/>
                </a:solidFill>
              </a:rPr>
              <a:t>ORTOGRAFIA</a:t>
            </a:r>
            <a:endParaRPr lang="es-CO" dirty="0">
              <a:solidFill>
                <a:srgbClr val="FF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64704"/>
            <a:ext cx="6264696" cy="3816424"/>
          </a:xfrm>
          <a:prstGeom prst="rect">
            <a:avLst/>
          </a:prstGeom>
        </p:spPr>
      </p:pic>
    </p:spTree>
    <p:extLst>
      <p:ext uri="{BB962C8B-B14F-4D97-AF65-F5344CB8AC3E}">
        <p14:creationId xmlns:p14="http://schemas.microsoft.com/office/powerpoint/2010/main" val="728495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83568" y="404664"/>
            <a:ext cx="7992888" cy="5976664"/>
          </a:xfrm>
        </p:spPr>
        <p:txBody>
          <a:bodyPr>
            <a:normAutofit/>
          </a:bodyPr>
          <a:lstStyle/>
          <a:p>
            <a:r>
              <a:rPr lang="es-CO" dirty="0">
                <a:solidFill>
                  <a:srgbClr val="FF0000"/>
                </a:solidFill>
              </a:rPr>
              <a:t>ORTO:</a:t>
            </a:r>
            <a:r>
              <a:rPr lang="es-CO" dirty="0"/>
              <a:t>	Prefijo que significa correcto, recto, como </a:t>
            </a:r>
            <a:r>
              <a:rPr lang="es-CO" dirty="0" smtClean="0"/>
              <a:t>                       debe </a:t>
            </a:r>
            <a:r>
              <a:rPr lang="es-CO" dirty="0"/>
              <a:t>ser</a:t>
            </a:r>
            <a:r>
              <a:rPr lang="es-CO" dirty="0" smtClean="0"/>
              <a:t>. </a:t>
            </a:r>
            <a:endParaRPr lang="es-CO" dirty="0"/>
          </a:p>
          <a:p>
            <a:r>
              <a:rPr lang="es-CO" dirty="0">
                <a:solidFill>
                  <a:srgbClr val="FF0000"/>
                </a:solidFill>
              </a:rPr>
              <a:t>GRAFÍA:</a:t>
            </a:r>
            <a:r>
              <a:rPr lang="es-CO" dirty="0"/>
              <a:t>	Letras o signos que se emplean para poder representar sonidos.</a:t>
            </a:r>
          </a:p>
          <a:p>
            <a:r>
              <a:rPr lang="es-CO" dirty="0">
                <a:solidFill>
                  <a:srgbClr val="FF0000"/>
                </a:solidFill>
              </a:rPr>
              <a:t>ORTOGRAFÍA:</a:t>
            </a:r>
            <a:r>
              <a:rPr lang="es-CO" dirty="0"/>
              <a:t>	Es la parte de la Gramática que estudia el correcto uso al escribir de las letras, acentos, mayúsculas y signos auxiliares de escritura, para poder ser comprendidos e interpretados correctamente cuando se lean</a:t>
            </a:r>
            <a:r>
              <a:rPr lang="es-CO" dirty="0" smtClean="0"/>
              <a:t>.</a:t>
            </a:r>
          </a:p>
          <a:p>
            <a:pPr marL="45720" indent="0">
              <a:buNone/>
            </a:pPr>
            <a:endParaRPr lang="es-CO" dirty="0"/>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717032"/>
            <a:ext cx="6192688" cy="2655962"/>
          </a:xfrm>
          <a:prstGeom prst="rect">
            <a:avLst/>
          </a:prstGeom>
        </p:spPr>
      </p:pic>
    </p:spTree>
    <p:extLst>
      <p:ext uri="{BB962C8B-B14F-4D97-AF65-F5344CB8AC3E}">
        <p14:creationId xmlns:p14="http://schemas.microsoft.com/office/powerpoint/2010/main" val="222348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33194" y="1412776"/>
            <a:ext cx="6787277" cy="1296144"/>
          </a:xfrm>
        </p:spPr>
        <p:txBody>
          <a:bodyPr/>
          <a:lstStyle/>
          <a:p>
            <a:pPr marL="0" indent="0" algn="ctr">
              <a:buNone/>
            </a:pPr>
            <a:r>
              <a:rPr lang="es-CO" sz="7200" dirty="0" smtClean="0">
                <a:solidFill>
                  <a:schemeClr val="accent1"/>
                </a:solidFill>
              </a:rPr>
              <a:t>LA SUMA</a:t>
            </a:r>
            <a:endParaRPr lang="es-CO" sz="7200" dirty="0">
              <a:solidFill>
                <a:schemeClr val="accent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0769"/>
            <a:ext cx="3600400" cy="4608512"/>
          </a:xfrm>
          <a:prstGeom prst="rect">
            <a:avLst/>
          </a:prstGeom>
        </p:spPr>
      </p:pic>
    </p:spTree>
    <p:extLst>
      <p:ext uri="{BB962C8B-B14F-4D97-AF65-F5344CB8AC3E}">
        <p14:creationId xmlns:p14="http://schemas.microsoft.com/office/powerpoint/2010/main" val="427417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2 CuadroTexto"/>
          <p:cNvSpPr txBox="1"/>
          <p:nvPr/>
        </p:nvSpPr>
        <p:spPr>
          <a:xfrm>
            <a:off x="514222" y="821200"/>
            <a:ext cx="7848872" cy="9387185"/>
          </a:xfrm>
          <a:prstGeom prst="rect">
            <a:avLst/>
          </a:prstGeom>
          <a:noFill/>
        </p:spPr>
        <p:txBody>
          <a:bodyPr wrap="square" rtlCol="0">
            <a:spAutoFit/>
          </a:bodyPr>
          <a:lstStyle/>
          <a:p>
            <a:pPr algn="ctr"/>
            <a:r>
              <a:rPr lang="es-CO" sz="2800" dirty="0" smtClean="0">
                <a:solidFill>
                  <a:srgbClr val="FF0000"/>
                </a:solidFill>
              </a:rPr>
              <a:t>LA  SUMA</a:t>
            </a:r>
          </a:p>
          <a:p>
            <a:r>
              <a:rPr lang="es-CO" sz="2400" dirty="0" smtClean="0">
                <a:solidFill>
                  <a:schemeClr val="accent1">
                    <a:lumMod val="75000"/>
                  </a:schemeClr>
                </a:solidFill>
              </a:rPr>
              <a:t>Sumar es… juntar dos o mas números (o cosas) </a:t>
            </a:r>
          </a:p>
          <a:p>
            <a:r>
              <a:rPr lang="es-CO" sz="2400" dirty="0" smtClean="0">
                <a:solidFill>
                  <a:schemeClr val="accent1">
                    <a:lumMod val="75000"/>
                  </a:schemeClr>
                </a:solidFill>
              </a:rPr>
              <a:t>Para tener un nuevo total.</a:t>
            </a:r>
          </a:p>
          <a:p>
            <a:r>
              <a:rPr lang="es-CO" sz="2800" dirty="0" smtClean="0">
                <a:solidFill>
                  <a:schemeClr val="accent1">
                    <a:lumMod val="75000"/>
                  </a:schemeClr>
                </a:solidFill>
              </a:rPr>
              <a:t> </a:t>
            </a:r>
            <a:r>
              <a:rPr lang="es-CO" sz="2400" dirty="0" smtClean="0">
                <a:solidFill>
                  <a:schemeClr val="accent1">
                    <a:lumMod val="75000"/>
                  </a:schemeClr>
                </a:solidFill>
              </a:rPr>
              <a:t>Aquí sumamos 1 bola</a:t>
            </a:r>
          </a:p>
          <a:p>
            <a:r>
              <a:rPr lang="es-CO" sz="2400" dirty="0">
                <a:solidFill>
                  <a:schemeClr val="accent1">
                    <a:lumMod val="75000"/>
                  </a:schemeClr>
                </a:solidFill>
              </a:rPr>
              <a:t> </a:t>
            </a:r>
            <a:r>
              <a:rPr lang="es-CO" sz="2400" dirty="0" smtClean="0">
                <a:solidFill>
                  <a:schemeClr val="accent1">
                    <a:lumMod val="75000"/>
                  </a:schemeClr>
                </a:solidFill>
              </a:rPr>
              <a:t>y 1 bola. Para hacer 2</a:t>
            </a:r>
          </a:p>
          <a:p>
            <a:r>
              <a:rPr lang="es-CO" sz="2400" dirty="0">
                <a:solidFill>
                  <a:schemeClr val="accent1">
                    <a:lumMod val="75000"/>
                  </a:schemeClr>
                </a:solidFill>
              </a:rPr>
              <a:t> </a:t>
            </a:r>
            <a:r>
              <a:rPr lang="es-CO" sz="2400" dirty="0" smtClean="0">
                <a:solidFill>
                  <a:schemeClr val="accent1">
                    <a:lumMod val="75000"/>
                  </a:schemeClr>
                </a:solidFill>
              </a:rPr>
              <a:t>bolas.</a:t>
            </a:r>
          </a:p>
          <a:p>
            <a:r>
              <a:rPr lang="es-CO" sz="2400" dirty="0" smtClean="0">
                <a:solidFill>
                  <a:schemeClr val="accent1">
                    <a:lumMod val="75000"/>
                  </a:schemeClr>
                </a:solidFill>
              </a:rPr>
              <a:t>Usando números es:  1 + 1 = 2</a:t>
            </a:r>
          </a:p>
          <a:p>
            <a:r>
              <a:rPr lang="es-CO" sz="2400" dirty="0">
                <a:solidFill>
                  <a:schemeClr val="accent1">
                    <a:lumMod val="75000"/>
                  </a:schemeClr>
                </a:solidFill>
              </a:rPr>
              <a:t> </a:t>
            </a:r>
            <a:r>
              <a:rPr lang="es-CO" sz="2400" dirty="0" smtClean="0">
                <a:solidFill>
                  <a:schemeClr val="accent1">
                    <a:lumMod val="75000"/>
                  </a:schemeClr>
                </a:solidFill>
              </a:rPr>
              <a:t> y en palabras es «uno más uno son dos»</a:t>
            </a:r>
          </a:p>
          <a:p>
            <a:endParaRPr lang="es-CO" sz="2400" dirty="0" smtClean="0">
              <a:solidFill>
                <a:schemeClr val="accent1">
                  <a:lumMod val="75000"/>
                </a:schemeClr>
              </a:solidFill>
            </a:endParaRPr>
          </a:p>
          <a:p>
            <a:r>
              <a:rPr lang="es-CO" sz="2400" dirty="0" smtClean="0">
                <a:solidFill>
                  <a:schemeClr val="accent1">
                    <a:lumMod val="75000"/>
                  </a:schemeClr>
                </a:solidFill>
              </a:rPr>
              <a:t>Ejemplo: si sumas dos y tres tienes cinco. Puedes escribirlo así:</a:t>
            </a:r>
          </a:p>
          <a:p>
            <a:r>
              <a:rPr lang="es-CO" sz="2400" dirty="0">
                <a:solidFill>
                  <a:schemeClr val="accent1">
                    <a:lumMod val="75000"/>
                  </a:schemeClr>
                </a:solidFill>
              </a:rPr>
              <a:t> </a:t>
            </a:r>
            <a:r>
              <a:rPr lang="es-CO" sz="2400" dirty="0" smtClean="0">
                <a:solidFill>
                  <a:schemeClr val="accent1">
                    <a:lumMod val="75000"/>
                  </a:schemeClr>
                </a:solidFill>
              </a:rPr>
              <a:t>        2 + 3 = 5</a:t>
            </a:r>
          </a:p>
          <a:p>
            <a:pPr algn="ctr"/>
            <a:endParaRPr lang="es-CO" sz="2800" dirty="0">
              <a:solidFill>
                <a:srgbClr val="FF0000"/>
              </a:solidFill>
            </a:endParaRPr>
          </a:p>
          <a:p>
            <a:pPr algn="ctr"/>
            <a:endParaRPr lang="es-CO" sz="2800" dirty="0" smtClean="0">
              <a:solidFill>
                <a:srgbClr val="FF0000"/>
              </a:solidFill>
            </a:endParaRPr>
          </a:p>
          <a:p>
            <a:pPr algn="ctr"/>
            <a:endParaRPr lang="es-CO" sz="2800" dirty="0">
              <a:solidFill>
                <a:srgbClr val="FF0000"/>
              </a:solidFill>
            </a:endParaRPr>
          </a:p>
          <a:p>
            <a:pPr algn="ctr"/>
            <a:endParaRPr lang="es-CO" sz="2800" dirty="0" smtClean="0">
              <a:solidFill>
                <a:srgbClr val="FF0000"/>
              </a:solidFill>
            </a:endParaRPr>
          </a:p>
          <a:p>
            <a:pPr algn="ctr"/>
            <a:endParaRPr lang="es-CO" sz="2800" dirty="0">
              <a:solidFill>
                <a:srgbClr val="FF0000"/>
              </a:solidFill>
            </a:endParaRPr>
          </a:p>
          <a:p>
            <a:pPr algn="ctr"/>
            <a:endParaRPr lang="es-CO" sz="2800" dirty="0" smtClean="0">
              <a:solidFill>
                <a:srgbClr val="FF0000"/>
              </a:solidFill>
            </a:endParaRPr>
          </a:p>
          <a:p>
            <a:pPr algn="ctr"/>
            <a:endParaRPr lang="es-CO" sz="2800" dirty="0">
              <a:solidFill>
                <a:srgbClr val="FF0000"/>
              </a:solidFill>
            </a:endParaRPr>
          </a:p>
          <a:p>
            <a:pPr algn="ctr"/>
            <a:endParaRPr lang="es-CO" sz="2800" dirty="0" smtClean="0">
              <a:solidFill>
                <a:srgbClr val="FF0000"/>
              </a:solidFill>
            </a:endParaRPr>
          </a:p>
          <a:p>
            <a:pPr algn="ctr"/>
            <a:endParaRPr lang="es-CO" sz="2800" dirty="0">
              <a:solidFill>
                <a:srgbClr val="FF0000"/>
              </a:solidFill>
            </a:endParaRPr>
          </a:p>
          <a:p>
            <a:pPr algn="ctr"/>
            <a:endParaRPr lang="es-CO" sz="2800" dirty="0" smtClean="0">
              <a:solidFill>
                <a:srgbClr val="FF0000"/>
              </a:solidFill>
            </a:endParaRPr>
          </a:p>
          <a:p>
            <a:pPr algn="ctr"/>
            <a:endParaRPr lang="es-CO" sz="2800" dirty="0">
              <a:solidFill>
                <a:srgbClr val="FF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184" y="1987740"/>
            <a:ext cx="2465437" cy="9144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902" y="4941168"/>
            <a:ext cx="3407098" cy="1610122"/>
          </a:xfrm>
          <a:prstGeom prst="rect">
            <a:avLst/>
          </a:prstGeom>
        </p:spPr>
      </p:pic>
    </p:spTree>
    <p:extLst>
      <p:ext uri="{BB962C8B-B14F-4D97-AF65-F5344CB8AC3E}">
        <p14:creationId xmlns:p14="http://schemas.microsoft.com/office/powerpoint/2010/main" val="151159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33195" y="1196752"/>
            <a:ext cx="5966666" cy="2376264"/>
          </a:xfrm>
        </p:spPr>
        <p:txBody>
          <a:bodyPr/>
          <a:lstStyle/>
          <a:p>
            <a:pPr marL="0" indent="0" algn="ctr">
              <a:buNone/>
            </a:pPr>
            <a:r>
              <a:rPr lang="es-CO" sz="5400" dirty="0" smtClean="0">
                <a:solidFill>
                  <a:schemeClr val="accent6"/>
                </a:solidFill>
              </a:rPr>
              <a:t>LAS TABLAS DE MULTIPLICAR</a:t>
            </a:r>
            <a:endParaRPr lang="es-CO" sz="5400" dirty="0">
              <a:solidFill>
                <a:schemeClr val="accent6"/>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08920"/>
            <a:ext cx="3333750" cy="3765798"/>
          </a:xfrm>
          <a:prstGeom prst="rect">
            <a:avLst/>
          </a:prstGeom>
        </p:spPr>
      </p:pic>
    </p:spTree>
    <p:extLst>
      <p:ext uri="{BB962C8B-B14F-4D97-AF65-F5344CB8AC3E}">
        <p14:creationId xmlns:p14="http://schemas.microsoft.com/office/powerpoint/2010/main" val="356841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692696"/>
            <a:ext cx="7848872" cy="5386090"/>
          </a:xfrm>
          <a:prstGeom prst="rect">
            <a:avLst/>
          </a:prstGeom>
          <a:solidFill>
            <a:schemeClr val="bg2">
              <a:lumMod val="75000"/>
            </a:schemeClr>
          </a:solidFill>
          <a:effectLst>
            <a:outerShdw blurRad="63500" sx="102000" sy="102000" algn="ctr" rotWithShape="0">
              <a:prstClr val="black">
                <a:alpha val="40000"/>
              </a:prstClr>
            </a:outerShdw>
          </a:effectLst>
        </p:spPr>
        <p:txBody>
          <a:bodyPr wrap="square" rtlCol="0">
            <a:spAutoFit/>
          </a:bodyPr>
          <a:lstStyle/>
          <a:p>
            <a:pPr algn="ctr"/>
            <a:r>
              <a:rPr lang="es-CO" sz="2800" dirty="0" smtClean="0">
                <a:solidFill>
                  <a:srgbClr val="FFFF00"/>
                </a:solidFill>
              </a:rPr>
              <a:t>LAS  TABLAS DE MULTIPLICAR</a:t>
            </a:r>
          </a:p>
          <a:p>
            <a:endParaRPr lang="es-CO" sz="2800" dirty="0">
              <a:solidFill>
                <a:srgbClr val="FFFF00"/>
              </a:solidFill>
            </a:endParaRPr>
          </a:p>
          <a:p>
            <a:endParaRPr lang="es-CO" sz="2800" dirty="0" smtClean="0">
              <a:solidFill>
                <a:srgbClr val="FFFF00"/>
              </a:solidFill>
            </a:endParaRPr>
          </a:p>
          <a:p>
            <a:endParaRPr lang="es-CO" sz="2800" dirty="0">
              <a:solidFill>
                <a:srgbClr val="FFFF00"/>
              </a:solidFill>
            </a:endParaRPr>
          </a:p>
          <a:p>
            <a:endParaRPr lang="es-CO" sz="2800" dirty="0" smtClean="0">
              <a:solidFill>
                <a:srgbClr val="FFFF00"/>
              </a:solidFill>
            </a:endParaRPr>
          </a:p>
          <a:p>
            <a:endParaRPr lang="es-CO" sz="2800" dirty="0">
              <a:solidFill>
                <a:srgbClr val="FFFF00"/>
              </a:solidFill>
            </a:endParaRPr>
          </a:p>
          <a:p>
            <a:endParaRPr lang="es-CO" sz="2800" dirty="0" smtClean="0">
              <a:solidFill>
                <a:srgbClr val="FFFF00"/>
              </a:solidFill>
            </a:endParaRPr>
          </a:p>
          <a:p>
            <a:endParaRPr lang="es-CO" sz="2800" dirty="0">
              <a:solidFill>
                <a:srgbClr val="FFFF00"/>
              </a:solidFill>
            </a:endParaRPr>
          </a:p>
          <a:p>
            <a:endParaRPr lang="es-CO" sz="2800" dirty="0" smtClean="0">
              <a:solidFill>
                <a:srgbClr val="FFFF00"/>
              </a:solidFill>
            </a:endParaRPr>
          </a:p>
          <a:p>
            <a:endParaRPr lang="es-CO" sz="2800" dirty="0">
              <a:solidFill>
                <a:srgbClr val="FFFF00"/>
              </a:solidFill>
            </a:endParaRPr>
          </a:p>
          <a:p>
            <a:endParaRPr lang="es-CO" sz="2800" dirty="0" smtClean="0">
              <a:solidFill>
                <a:srgbClr val="FFFF00"/>
              </a:solidFill>
            </a:endParaRPr>
          </a:p>
          <a:p>
            <a:endParaRPr lang="es-CO" dirty="0"/>
          </a:p>
          <a:p>
            <a:pPr algn="ctr"/>
            <a:endParaRPr lang="es-CO"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68760"/>
            <a:ext cx="8352928" cy="5328592"/>
          </a:xfrm>
          <a:prstGeom prst="rect">
            <a:avLst/>
          </a:prstGeom>
        </p:spPr>
      </p:pic>
    </p:spTree>
    <p:extLst>
      <p:ext uri="{BB962C8B-B14F-4D97-AF65-F5344CB8AC3E}">
        <p14:creationId xmlns:p14="http://schemas.microsoft.com/office/powerpoint/2010/main" val="220161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33195" y="1268760"/>
            <a:ext cx="5966666" cy="2016224"/>
          </a:xfrm>
        </p:spPr>
        <p:txBody>
          <a:bodyPr/>
          <a:lstStyle/>
          <a:p>
            <a:pPr marL="0" indent="0">
              <a:buNone/>
            </a:pPr>
            <a:r>
              <a:rPr lang="es-CO" sz="7200" dirty="0" smtClean="0">
                <a:solidFill>
                  <a:srgbClr val="BB05A1"/>
                </a:solidFill>
              </a:rPr>
              <a:t>LA </a:t>
            </a:r>
            <a:br>
              <a:rPr lang="es-CO" sz="7200" dirty="0" smtClean="0">
                <a:solidFill>
                  <a:srgbClr val="BB05A1"/>
                </a:solidFill>
              </a:rPr>
            </a:br>
            <a:r>
              <a:rPr lang="es-CO" sz="7200" dirty="0" smtClean="0">
                <a:solidFill>
                  <a:srgbClr val="BB05A1"/>
                </a:solidFill>
              </a:rPr>
              <a:t>CELULA</a:t>
            </a:r>
            <a:endParaRPr lang="es-CO" sz="7200" dirty="0">
              <a:solidFill>
                <a:srgbClr val="BB05A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132856"/>
            <a:ext cx="3456384" cy="3467100"/>
          </a:xfrm>
          <a:prstGeom prst="rect">
            <a:avLst/>
          </a:prstGeom>
        </p:spPr>
      </p:pic>
    </p:spTree>
    <p:extLst>
      <p:ext uri="{BB962C8B-B14F-4D97-AF65-F5344CB8AC3E}">
        <p14:creationId xmlns:p14="http://schemas.microsoft.com/office/powerpoint/2010/main" val="172800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6672"/>
            <a:ext cx="8280920" cy="5693866"/>
          </a:xfrm>
          <a:prstGeom prst="rect">
            <a:avLst/>
          </a:prstGeom>
          <a:noFill/>
        </p:spPr>
        <p:txBody>
          <a:bodyPr wrap="square" rtlCol="0">
            <a:spAutoFit/>
          </a:bodyPr>
          <a:lstStyle/>
          <a:p>
            <a:pPr algn="ctr"/>
            <a:r>
              <a:rPr lang="es-CO" sz="3200" dirty="0" smtClean="0">
                <a:solidFill>
                  <a:schemeClr val="accent5"/>
                </a:solidFill>
              </a:rPr>
              <a:t>LA CELULA</a:t>
            </a:r>
          </a:p>
          <a:p>
            <a:r>
              <a:rPr lang="es-CO" sz="2000" dirty="0" smtClean="0">
                <a:solidFill>
                  <a:schemeClr val="tx2"/>
                </a:solidFill>
              </a:rPr>
              <a:t>La célula es la unidad anatómica, funcional y genética de los seres vivos.</a:t>
            </a:r>
          </a:p>
          <a:p>
            <a:r>
              <a:rPr lang="es-CO" sz="2000" dirty="0" smtClean="0">
                <a:solidFill>
                  <a:schemeClr val="tx2"/>
                </a:solidFill>
              </a:rPr>
              <a:t>La célula es una estructura constituida por tres elementos básicos:</a:t>
            </a:r>
          </a:p>
          <a:p>
            <a:r>
              <a:rPr lang="es-CO" sz="2000" dirty="0" smtClean="0">
                <a:solidFill>
                  <a:schemeClr val="tx2"/>
                </a:solidFill>
              </a:rPr>
              <a:t>1.- membrana plasmática,</a:t>
            </a:r>
          </a:p>
          <a:p>
            <a:r>
              <a:rPr lang="es-CO" sz="2000" dirty="0" smtClean="0">
                <a:solidFill>
                  <a:schemeClr val="tx2"/>
                </a:solidFill>
              </a:rPr>
              <a:t>2.- citoplasma y</a:t>
            </a:r>
          </a:p>
          <a:p>
            <a:r>
              <a:rPr lang="es-CO" sz="2000" dirty="0" smtClean="0">
                <a:solidFill>
                  <a:schemeClr val="tx2"/>
                </a:solidFill>
              </a:rPr>
              <a:t>3.- material genético (ADN).</a:t>
            </a:r>
          </a:p>
          <a:p>
            <a:r>
              <a:rPr lang="es-CO" sz="2000" dirty="0" smtClean="0">
                <a:solidFill>
                  <a:schemeClr val="tx2"/>
                </a:solidFill>
              </a:rPr>
              <a:t>Posee la capacidad de realizar tres funciones vitales:</a:t>
            </a:r>
          </a:p>
          <a:p>
            <a:r>
              <a:rPr lang="es-CO" sz="2000" dirty="0" smtClean="0">
                <a:solidFill>
                  <a:schemeClr val="tx2"/>
                </a:solidFill>
              </a:rPr>
              <a:t>nutrición, relación y reproducción.</a:t>
            </a:r>
          </a:p>
          <a:p>
            <a:r>
              <a:rPr lang="es-CO" sz="2000" dirty="0" smtClean="0">
                <a:solidFill>
                  <a:schemeClr val="tx2"/>
                </a:solidFill>
              </a:rPr>
              <a:t>Se llaman eucariotas a las células que tienen la información genética envuelta dentro de una membrana que forman el núcleo.</a:t>
            </a:r>
          </a:p>
          <a:p>
            <a:r>
              <a:rPr lang="es-CO" sz="2000" dirty="0" smtClean="0">
                <a:solidFill>
                  <a:schemeClr val="tx2"/>
                </a:solidFill>
              </a:rPr>
              <a:t>Un organismo formado por células eucariotas se denomina eucarionte.</a:t>
            </a:r>
          </a:p>
          <a:p>
            <a:r>
              <a:rPr lang="es-CO" sz="2000" dirty="0" smtClean="0">
                <a:solidFill>
                  <a:schemeClr val="tx2"/>
                </a:solidFill>
              </a:rPr>
              <a:t>Muchos seres unicelulares tienen la información genética dispersa por su citoplasma, no tienen núcleo. A ese tipo de células se les da el nombre de procariotas</a:t>
            </a:r>
            <a:r>
              <a:rPr lang="es-CO" sz="2400" dirty="0" smtClean="0">
                <a:solidFill>
                  <a:schemeClr val="tx2"/>
                </a:solidFill>
              </a:rPr>
              <a:t>.</a:t>
            </a:r>
          </a:p>
          <a:p>
            <a:endParaRPr lang="es-CO" sz="2400" dirty="0">
              <a:solidFill>
                <a:schemeClr val="tx2"/>
              </a:solidFill>
            </a:endParaRPr>
          </a:p>
          <a:p>
            <a:endParaRPr lang="es-CO" sz="2400" dirty="0">
              <a:solidFill>
                <a:schemeClr val="tx2"/>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990479"/>
            <a:ext cx="2368058" cy="1666875"/>
          </a:xfrm>
          <a:prstGeom prst="rect">
            <a:avLst/>
          </a:prstGeom>
        </p:spPr>
      </p:pic>
    </p:spTree>
    <p:extLst>
      <p:ext uri="{BB962C8B-B14F-4D97-AF65-F5344CB8AC3E}">
        <p14:creationId xmlns:p14="http://schemas.microsoft.com/office/powerpoint/2010/main" val="3120488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632848" cy="5472608"/>
          </a:xfrm>
          <a:prstGeom prst="rect">
            <a:avLst/>
          </a:prstGeom>
        </p:spPr>
      </p:pic>
    </p:spTree>
    <p:extLst>
      <p:ext uri="{BB962C8B-B14F-4D97-AF65-F5344CB8AC3E}">
        <p14:creationId xmlns:p14="http://schemas.microsoft.com/office/powerpoint/2010/main" val="60378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305</TotalTime>
  <Words>837</Words>
  <Application>Microsoft Office PowerPoint</Application>
  <PresentationFormat>Presentación en pantalla (4:3)</PresentationFormat>
  <Paragraphs>146</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Transmisión de listas</vt:lpstr>
      <vt:lpstr>MULTIMEDIA EDUCATIVA</vt:lpstr>
      <vt:lpstr>CONTENIDOS La suma Las tablas de multiplicar La célula Los departamentos de Colombia Los planetas La Historia del computador Los colores en ingles Los números en ingles Los valores Ortografía   </vt:lpstr>
      <vt:lpstr>LA SUMA</vt:lpstr>
      <vt:lpstr>Presentación de PowerPoint</vt:lpstr>
      <vt:lpstr>LAS TABLAS DE MULTIPLICAR</vt:lpstr>
      <vt:lpstr>Presentación de PowerPoint</vt:lpstr>
      <vt:lpstr>LA  CELULA</vt:lpstr>
      <vt:lpstr>Presentación de PowerPoint</vt:lpstr>
      <vt:lpstr>Presentación de PowerPoint</vt:lpstr>
      <vt:lpstr>DEPARTAMENTOS DE COLOMBIA</vt:lpstr>
      <vt:lpstr>Presentación de PowerPoint</vt:lpstr>
      <vt:lpstr> LOS PLANETAS</vt:lpstr>
      <vt:lpstr>Presentación de PowerPoint</vt:lpstr>
      <vt:lpstr>Presentación de PowerPoint</vt:lpstr>
      <vt:lpstr>Presentación de PowerPoint</vt:lpstr>
      <vt:lpstr>Presentación de PowerPoint</vt:lpstr>
      <vt:lpstr>Presentación de PowerPoint</vt:lpstr>
      <vt:lpstr>COLORES EN  INGLES</vt:lpstr>
      <vt:lpstr>Presentación de PowerPoint</vt:lpstr>
      <vt:lpstr>NUMEROS EN INGLES</vt:lpstr>
      <vt:lpstr>Presentación de PowerPoint</vt:lpstr>
      <vt:lpstr>LOS VALORES</vt:lpstr>
      <vt:lpstr>Presentación de PowerPoint</vt:lpstr>
      <vt:lpstr>Presentación de PowerPoint</vt:lpstr>
      <vt:lpstr>Presentación de PowerPoint</vt:lpstr>
      <vt:lpstr>ORTOGRAFIA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22</cp:revision>
  <dcterms:created xsi:type="dcterms:W3CDTF">2013-11-10T16:32:28Z</dcterms:created>
  <dcterms:modified xsi:type="dcterms:W3CDTF">2013-11-10T21:37:40Z</dcterms:modified>
</cp:coreProperties>
</file>